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32.xml" ContentType="application/vnd.openxmlformats-officedocument.presentationml.slide+xml"/>
  <Override PartName="/ppt/slides/slide11.xml" ContentType="application/vnd.openxmlformats-officedocument.presentationml.slide+xml"/>
  <Override PartName="/ppt/slides/slide33.xml" ContentType="application/vnd.openxmlformats-officedocument.presentationml.slide+xml"/>
  <Override PartName="/ppt/slides/slide12.xml" ContentType="application/vnd.openxmlformats-officedocument.presentationml.slide+xml"/>
  <Override PartName="/ppt/slides/slide34.xml" ContentType="application/vnd.openxmlformats-officedocument.presentationml.slide+xml"/>
  <Override PartName="/ppt/slides/slide13.xml" ContentType="application/vnd.openxmlformats-officedocument.presentationml.slide+xml"/>
  <Override PartName="/ppt/slides/slide35.xml" ContentType="application/vnd.openxmlformats-officedocument.presentationml.slide+xml"/>
  <Override PartName="/ppt/slides/slide14.xml" ContentType="application/vnd.openxmlformats-officedocument.presentationml.slide+xml"/>
  <Override PartName="/ppt/slides/slide36.xml" ContentType="application/vnd.openxmlformats-officedocument.presentationml.slide+xml"/>
  <Override PartName="/ppt/slides/slide15.xml" ContentType="application/vnd.openxmlformats-officedocument.presentationml.slide+xml"/>
  <Override PartName="/ppt/slides/slide37.xml" ContentType="application/vnd.openxmlformats-officedocument.presentationml.slide+xml"/>
  <Override PartName="/ppt/slides/slide16.xml" ContentType="application/vnd.openxmlformats-officedocument.presentationml.slide+xml"/>
  <Override PartName="/ppt/slides/slide38.xml" ContentType="application/vnd.openxmlformats-officedocument.presentationml.slide+xml"/>
  <Override PartName="/ppt/slides/slide17.xml" ContentType="application/vnd.openxmlformats-officedocument.presentationml.slide+xml"/>
  <Override PartName="/ppt/slides/slide39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4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32.xml.rels" ContentType="application/vnd.openxmlformats-package.relationships+xml"/>
  <Override PartName="/ppt/slides/_rels/slide10.xml.rels" ContentType="application/vnd.openxmlformats-package.relationships+xml"/>
  <Override PartName="/ppt/slides/_rels/slide33.xml.rels" ContentType="application/vnd.openxmlformats-package.relationships+xml"/>
  <Override PartName="/ppt/slides/_rels/slide11.xml.rels" ContentType="application/vnd.openxmlformats-package.relationships+xml"/>
  <Override PartName="/ppt/slides/_rels/slide34.xml.rels" ContentType="application/vnd.openxmlformats-package.relationships+xml"/>
  <Override PartName="/ppt/slides/_rels/slide12.xml.rels" ContentType="application/vnd.openxmlformats-package.relationships+xml"/>
  <Override PartName="/ppt/slides/_rels/slide35.xml.rels" ContentType="application/vnd.openxmlformats-package.relationships+xml"/>
  <Override PartName="/ppt/slides/_rels/slide13.xml.rels" ContentType="application/vnd.openxmlformats-package.relationships+xml"/>
  <Override PartName="/ppt/slides/_rels/slide36.xml.rels" ContentType="application/vnd.openxmlformats-package.relationships+xml"/>
  <Override PartName="/ppt/slides/_rels/slide14.xml.rels" ContentType="application/vnd.openxmlformats-package.relationships+xml"/>
  <Override PartName="/ppt/slides/_rels/slide37.xml.rels" ContentType="application/vnd.openxmlformats-package.relationships+xml"/>
  <Override PartName="/ppt/slides/_rels/slide15.xml.rels" ContentType="application/vnd.openxmlformats-package.relationships+xml"/>
  <Override PartName="/ppt/slides/_rels/slide38.xml.rels" ContentType="application/vnd.openxmlformats-package.relationships+xml"/>
  <Override PartName="/ppt/slides/_rels/slide16.xml.rels" ContentType="application/vnd.openxmlformats-package.relationships+xml"/>
  <Override PartName="/ppt/slides/_rels/slide39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42.xml.rels" ContentType="application/vnd.openxmlformats-package.relationships+xml"/>
  <Override PartName="/ppt/slides/_rels/slide20.xml.rels" ContentType="application/vnd.openxmlformats-package.relationships+xml"/>
  <Override PartName="/ppt/slides/_rels/slide43.xml.rels" ContentType="application/vnd.openxmlformats-package.relationships+xml"/>
  <Override PartName="/ppt/slides/_rels/slide21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45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slides/_rels/slide25.xml.rels" ContentType="application/vnd.openxmlformats-package.relationships+xml"/>
  <Override PartName="/ppt/slides/_rels/slide26.xml.rels" ContentType="application/vnd.openxmlformats-package.relationships+xml"/>
  <Override PartName="/ppt/slides/_rels/slide27.xml.rels" ContentType="application/vnd.openxmlformats-package.relationships+xml"/>
  <Override PartName="/ppt/slides/_rels/slide28.xml.rels" ContentType="application/vnd.openxmlformats-package.relationships+xml"/>
  <Override PartName="/ppt/slides/_rels/slide29.xml.rels" ContentType="application/vnd.openxmlformats-package.relationships+xml"/>
  <Override PartName="/ppt/slides/_rels/slide30.xml.rels" ContentType="application/vnd.openxmlformats-package.relationships+xml"/>
  <Override PartName="/ppt/slides/_rels/slide31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slide21.xml" ContentType="application/vnd.openxmlformats-officedocument.presentationml.slide+xml"/>
  <Override PartName="/ppt/slides/slide43.xml" ContentType="application/vnd.openxmlformats-officedocument.presentationml.slide+xml"/>
  <Override PartName="/ppt/slides/slide22.xml" ContentType="application/vnd.openxmlformats-officedocument.presentationml.slide+xml"/>
  <Override PartName="/ppt/slides/slide44.xml" ContentType="application/vnd.openxmlformats-officedocument.presentationml.slide+xml"/>
  <Override PartName="/ppt/slides/slide23.xml" ContentType="application/vnd.openxmlformats-officedocument.presentationml.slide+xml"/>
  <Override PartName="/ppt/slides/slide45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7.jpeg" ContentType="image/jpeg"/>
  <Override PartName="/ppt/media/image10.png" ContentType="image/png"/>
  <Override PartName="/ppt/media/image5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media/image13.png" ContentType="image/png"/>
  <Override PartName="/ppt/media/image9.png" ContentType="image/png"/>
  <Override PartName="/ppt/media/image14.png" ContentType="image/png"/>
  <Override PartName="/ppt/media/image15.gif" ContentType="image/gif"/>
  <Override PartName="/ppt/media/image21.png" ContentType="image/png"/>
  <Override PartName="/ppt/media/image16.gif" ContentType="image/gif"/>
  <Override PartName="/ppt/media/image22.png" ContentType="image/png"/>
  <Override PartName="/ppt/media/image18.gif" ContentType="image/gif"/>
  <Override PartName="/ppt/media/image19.png" ContentType="image/png"/>
  <Override PartName="/ppt/media/image20.png" ContentType="image/png"/>
  <Override PartName="/ppt/media/image23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</p:sldIdLst>
  <p:sldSz cx="10080625" cy="567055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jpeg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A574BC6-99B0-4FD4-B792-DBC53014B88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FAE317-C99A-43A9-B947-A3FC6A21637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B981DB-E2E5-4546-9357-2B353FD6188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4394AA2-5515-4332-9A66-B950AEB08D1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89AADA9-43EB-490E-B790-103065F341C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6CDFC87-4731-443B-BDC7-24719D0AB06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D56814-49C0-4279-815E-AE8B846D1E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CFE734E-6AE1-42E9-8B89-84CB1F847B2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E0ECA2A-9DF3-44D8-A2F6-D4520B8320B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751AB0C-AF7D-4613-A285-04ADE71F586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E63BAF7-2480-498F-A988-8FDFE3333FA0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B689846-C06D-4B90-B4A6-7CCC3FEE916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19DE0E7-87E0-4189-80C5-EFEB971C74B2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43F4498-EA01-4463-90EE-CED3CAA477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64451D6-004A-44E6-9229-7DDD299B772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B687C71-D8DD-4DD9-B8C6-01EBBFED90C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9B14BA1-DF1C-4701-B7A7-285E6758C9F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C17807A8-4C78-48DF-92FC-E76155DC629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D7C2DA3-F1FB-4DFA-A249-E7BC1302F50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77C3848-4B18-42A7-820D-D711A1BD538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2EBA047-1797-44F1-851E-063C94493BA5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67E479F-BA2C-4225-AE75-8648AF2EAF4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9CC535-876C-4834-9EA4-832B45BEB13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62B1106-7319-4109-B9B9-B3A46B54DB1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CDF0A2-721E-4C47-8F93-F1C7FDFCB78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B6FF2213-86CB-41CC-8A58-1112996A16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AE346D9-170A-495A-9420-4D4C0063C34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2AE532B-6306-45F8-8F2C-E7C846FFE50E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253F23F-3714-4239-9C9C-3DA555C298C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F933B81-59E8-480A-9A20-C798AAF9199C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F88C265B-D329-40A9-850D-EF25A553CF1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CDC061F1-750D-4689-8E8F-E348B25F19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ECEDA203-C7CC-4EC4-8671-EAFA36AA74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65EE36-47D9-4849-A8B7-FC78D720F43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A8D430C-13D9-485A-B2A1-B47E536B4F5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5F2F3942-F2F4-42DF-8DB2-8A8C958845D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B5E8913C-51C9-4D9A-8552-4306BA0503AF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D91A3385-4955-405A-A06D-7B12B90EEA0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F60841C-BC1F-4D1B-8048-4EA53010CFF4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97B11FA3-CC07-4970-99D8-02DE84979C3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261319A5-D061-47DA-BB4D-8BC75A34EE8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747DB27C-8AD8-44FB-98A6-C1904EB1A36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47F2B77A-5BC0-4639-920F-8752C2F4163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2768845-31DF-45E5-A99A-682C77C875B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628269B-51EA-40E4-BAE3-912AEE30BDC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0A81505-5104-4190-889A-57816AE893E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1372B134-0A71-429D-B4B3-16DD23AF8D5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800A375F-E578-4914-A0B1-1DBE98FAE40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4BEC56C3-F3FC-469F-B4C7-4F2E3EA3B34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89CBE772-6D6C-43BA-BA43-32CDD83C4DA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B1665CE-14CE-4C71-9E61-580CFEFA0C6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D298FD3D-5E38-4F30-9B45-3B51BBCA88D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90900DE9-A5E4-4B9F-9BB5-53D16DD2FA3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1A24285-95CD-422F-9D67-A811F809A13A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F82A375F-F6FF-4C86-85C4-6D0B472CC22B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280" cy="4386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DE3BD61-8E76-4607-8FB5-AADE1F2D3D2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E4B098FA-E605-4646-B0AA-F05C5AC241C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D0572CC-326B-4628-BD17-0D7049A64E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120FE1-901E-440D-A378-AAB34B75F3E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C47268-2776-4DFF-9389-49E452338B8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EB90467-4EEA-46B9-ADFF-52858660780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EE5BC6D-B2F8-4894-9D76-7E69FD075966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7DB6774E-95BA-4E45-AA1C-9B76A5FD296E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ftr" idx="10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sldNum" idx="11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9A175C30-CDC7-4682-80D0-3418F5C46E5B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dt" idx="12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59000"/>
          </a:bodyPr>
          <a:p>
            <a:pPr marL="254880" indent="-19116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509760" indent="-19116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764640" indent="-16992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019520" indent="-12744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127440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152928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1784160" indent="-12744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8"/>
          <p:cNvSpPr>
            <a:spLocks noGrp="1"/>
          </p:cNvSpPr>
          <p:nvPr>
            <p:ph type="ftr" idx="13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2" name="PlaceHolder 9"/>
          <p:cNvSpPr>
            <a:spLocks noGrp="1"/>
          </p:cNvSpPr>
          <p:nvPr>
            <p:ph type="sldNum" idx="14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45A3E960-20DC-4E1A-B51E-1D430BD5D5FE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3" name="PlaceHolder 10"/>
          <p:cNvSpPr>
            <a:spLocks noGrp="1"/>
          </p:cNvSpPr>
          <p:nvPr>
            <p:ph type="dt" idx="15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hyperlink" Target="https://www.webdesignmuseum.org/exhibitions/amazon-1995" TargetMode="External"/><Relationship Id="rId3" Type="http://schemas.openxmlformats.org/officeDocument/2006/relationships/hyperlink" Target="https://www.webdesignmuseum.org/gallery/amazon-1999" TargetMode="External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7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5.gif"/><Relationship Id="rId2" Type="http://schemas.openxmlformats.org/officeDocument/2006/relationships/slideLayout" Target="../slideLayouts/slideLayout37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6.gif"/><Relationship Id="rId2" Type="http://schemas.openxmlformats.org/officeDocument/2006/relationships/slideLayout" Target="../slideLayouts/slideLayout37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gif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5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5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</a:rPr>
              <a:t>Welcome to MEAN-Stack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Level 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2639880" y="1094400"/>
            <a:ext cx="4800240" cy="1371240"/>
          </a:xfrm>
          <a:prstGeom prst="rect">
            <a:avLst/>
          </a:prstGeom>
          <a:ln w="0">
            <a:noFill/>
          </a:ln>
        </p:spPr>
      </p:pic>
      <p:sp>
        <p:nvSpPr>
          <p:cNvPr id="212" name=""/>
          <p:cNvSpPr/>
          <p:nvPr/>
        </p:nvSpPr>
        <p:spPr>
          <a:xfrm>
            <a:off x="228600" y="3657600"/>
            <a:ext cx="2742840" cy="1908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by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br>
              <a:rPr sz="1600"/>
            </a:br>
            <a:br>
              <a:rPr sz="1600"/>
            </a:br>
            <a:br>
              <a:rPr sz="1600"/>
            </a:br>
            <a:r>
              <a:rPr b="1" lang="en-US" sz="1600" spc="-1" strike="noStrike">
                <a:solidFill>
                  <a:srgbClr val="000000"/>
                </a:solidFill>
                <a:latin typeface="Tahoma"/>
              </a:rPr>
              <a:t>Ahmed Zayed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900" spc="-1" strike="noStrike">
                <a:solidFill>
                  <a:srgbClr val="000000"/>
                </a:solidFill>
                <a:latin typeface="Tahoma"/>
              </a:rPr>
              <a:t>Consultant and Trainer in Software Development</a:t>
            </a:r>
            <a:br>
              <a:rPr sz="900"/>
            </a:br>
            <a:r>
              <a:rPr b="0" lang="en-US" sz="900" spc="-1" strike="noStrike">
                <a:solidFill>
                  <a:srgbClr val="000000"/>
                </a:solidFill>
                <a:latin typeface="Tahoma"/>
              </a:rPr>
              <a:t> Solutions and Digital Marketing</a:t>
            </a:r>
            <a:endParaRPr b="0" lang="en-US" sz="9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000000"/>
                </a:solidFill>
                <a:latin typeface="Tahoma"/>
              </a:rPr>
              <a:t>www.ahmedzayed.net</a:t>
            </a:r>
            <a:endParaRPr b="0" lang="en-US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3" name="" descr=""/>
          <p:cNvPicPr/>
          <p:nvPr/>
        </p:nvPicPr>
        <p:blipFill>
          <a:blip r:embed="rId2"/>
          <a:stretch/>
        </p:blipFill>
        <p:spPr>
          <a:xfrm>
            <a:off x="1288800" y="4455720"/>
            <a:ext cx="685440" cy="304560"/>
          </a:xfrm>
          <a:prstGeom prst="rect">
            <a:avLst/>
          </a:prstGeom>
          <a:ln w="0">
            <a:noFill/>
          </a:ln>
        </p:spPr>
      </p:pic>
      <p:pic>
        <p:nvPicPr>
          <p:cNvPr id="214" name="" descr=""/>
          <p:cNvPicPr/>
          <p:nvPr/>
        </p:nvPicPr>
        <p:blipFill>
          <a:blip r:embed="rId3"/>
          <a:stretch/>
        </p:blipFill>
        <p:spPr>
          <a:xfrm>
            <a:off x="3573000" y="2916720"/>
            <a:ext cx="2933640" cy="143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"/>
          <p:cNvSpPr/>
          <p:nvPr/>
        </p:nvSpPr>
        <p:spPr>
          <a:xfrm>
            <a:off x="6665400" y="5450400"/>
            <a:ext cx="365724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 https://webflow.com/blog/90s-website-design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6" name="" descr=""/>
          <p:cNvPicPr/>
          <p:nvPr/>
        </p:nvPicPr>
        <p:blipFill>
          <a:blip r:embed="rId1"/>
          <a:stretch/>
        </p:blipFill>
        <p:spPr>
          <a:xfrm>
            <a:off x="0" y="-360"/>
            <a:ext cx="10079280" cy="4692600"/>
          </a:xfrm>
          <a:prstGeom prst="rect">
            <a:avLst/>
          </a:prstGeom>
          <a:ln w="0">
            <a:noFill/>
          </a:ln>
        </p:spPr>
      </p:pic>
      <p:sp>
        <p:nvSpPr>
          <p:cNvPr id="237" name=""/>
          <p:cNvSpPr/>
          <p:nvPr/>
        </p:nvSpPr>
        <p:spPr>
          <a:xfrm>
            <a:off x="0" y="4692600"/>
            <a:ext cx="66650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1800" spc="-1" strike="noStrike">
                <a:solidFill>
                  <a:srgbClr val="000000"/>
                </a:solidFill>
                <a:latin typeface="Arial"/>
              </a:rPr>
              <a:t>PizzaNet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This experiment by Pizza Hut hit the world wide web in 1994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" descr=""/>
          <p:cNvPicPr/>
          <p:nvPr/>
        </p:nvPicPr>
        <p:blipFill>
          <a:blip r:embed="rId1"/>
          <a:stretch/>
        </p:blipFill>
        <p:spPr>
          <a:xfrm>
            <a:off x="15120" y="360"/>
            <a:ext cx="10078920" cy="5669280"/>
          </a:xfrm>
          <a:prstGeom prst="rect">
            <a:avLst/>
          </a:prstGeom>
          <a:ln w="0">
            <a:noFill/>
          </a:ln>
        </p:spPr>
      </p:pic>
      <p:sp>
        <p:nvSpPr>
          <p:cNvPr id="239" name=""/>
          <p:cNvSpPr/>
          <p:nvPr/>
        </p:nvSpPr>
        <p:spPr>
          <a:xfrm>
            <a:off x="554400" y="5257800"/>
            <a:ext cx="365724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 https://webflow.com/blog/90s-website-design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"/>
          <p:cNvSpPr/>
          <p:nvPr/>
        </p:nvSpPr>
        <p:spPr>
          <a:xfrm>
            <a:off x="5715000" y="228600"/>
            <a:ext cx="4114440" cy="1369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NASA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The National Aeronautics and Space Administration (NASA) launched the first iteration of its site in 1994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" descr=""/>
          <p:cNvPicPr/>
          <p:nvPr/>
        </p:nvPicPr>
        <p:blipFill>
          <a:blip r:embed="rId1"/>
          <a:stretch/>
        </p:blipFill>
        <p:spPr>
          <a:xfrm>
            <a:off x="6158880" y="360"/>
            <a:ext cx="3920760" cy="5669280"/>
          </a:xfrm>
          <a:prstGeom prst="rect">
            <a:avLst/>
          </a:prstGeom>
          <a:ln w="0">
            <a:noFill/>
          </a:ln>
        </p:spPr>
      </p:pic>
      <p:sp>
        <p:nvSpPr>
          <p:cNvPr id="242" name=""/>
          <p:cNvSpPr/>
          <p:nvPr/>
        </p:nvSpPr>
        <p:spPr>
          <a:xfrm>
            <a:off x="3303720" y="4617000"/>
            <a:ext cx="2868120" cy="1783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 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0000ff"/>
                </a:solidFill>
                <a:uFillTx/>
                <a:latin typeface="Arial"/>
                <a:hlinkClick r:id="rId2"/>
              </a:rPr>
              <a:t>https://www.webdesignmuseum.org/exhibitions/amazon-1995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100" spc="-1" strike="noStrike" u="sng">
                <a:solidFill>
                  <a:srgbClr val="0000ff"/>
                </a:solidFill>
                <a:uFillTx/>
                <a:latin typeface="Arial"/>
                <a:hlinkClick r:id="rId3"/>
              </a:rPr>
              <a:t>https://www.webdesignmuseum.org/gallery/amazon-1999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3" name="" descr=""/>
          <p:cNvPicPr/>
          <p:nvPr/>
        </p:nvPicPr>
        <p:blipFill>
          <a:blip r:embed="rId4"/>
          <a:stretch/>
        </p:blipFill>
        <p:spPr>
          <a:xfrm>
            <a:off x="0" y="45360"/>
            <a:ext cx="3290040" cy="5669280"/>
          </a:xfrm>
          <a:prstGeom prst="rect">
            <a:avLst/>
          </a:prstGeom>
          <a:ln w="0">
            <a:noFill/>
          </a:ln>
        </p:spPr>
      </p:pic>
      <p:sp>
        <p:nvSpPr>
          <p:cNvPr id="244" name=""/>
          <p:cNvSpPr/>
          <p:nvPr/>
        </p:nvSpPr>
        <p:spPr>
          <a:xfrm>
            <a:off x="3290400" y="228600"/>
            <a:ext cx="286812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</a:rPr>
              <a:t>Amazon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"/>
          <p:cNvSpPr/>
          <p:nvPr/>
        </p:nvSpPr>
        <p:spPr>
          <a:xfrm>
            <a:off x="3657600" y="1371600"/>
            <a:ext cx="2500920" cy="1142640"/>
          </a:xfrm>
          <a:prstGeom prst="rightArrow">
            <a:avLst>
              <a:gd name="adj1" fmla="val 50000"/>
              <a:gd name="adj2" fmla="val 54709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1994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"/>
          <p:cNvSpPr/>
          <p:nvPr/>
        </p:nvSpPr>
        <p:spPr>
          <a:xfrm>
            <a:off x="3290400" y="2971800"/>
            <a:ext cx="2424240" cy="1142640"/>
          </a:xfrm>
          <a:prstGeom prst="leftArrow">
            <a:avLst>
              <a:gd name="adj1" fmla="val 50000"/>
              <a:gd name="adj2" fmla="val 53031"/>
            </a:avLst>
          </a:prstGeom>
          <a:solidFill>
            <a:srgbClr val="729fcf"/>
          </a:soli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1999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" descr=""/>
          <p:cNvPicPr/>
          <p:nvPr/>
        </p:nvPicPr>
        <p:blipFill>
          <a:blip r:embed="rId1"/>
          <a:stretch/>
        </p:blipFill>
        <p:spPr>
          <a:xfrm>
            <a:off x="3429000" y="0"/>
            <a:ext cx="6627600" cy="5669280"/>
          </a:xfrm>
          <a:prstGeom prst="rect">
            <a:avLst/>
          </a:prstGeom>
          <a:ln w="0">
            <a:noFill/>
          </a:ln>
        </p:spPr>
      </p:pic>
      <p:sp>
        <p:nvSpPr>
          <p:cNvPr id="248" name=""/>
          <p:cNvSpPr/>
          <p:nvPr/>
        </p:nvSpPr>
        <p:spPr>
          <a:xfrm>
            <a:off x="0" y="5041800"/>
            <a:ext cx="34286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Source: https://www.webdesignmuseum.org/exhibitions/microsoft-1994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"/>
          <p:cNvSpPr/>
          <p:nvPr/>
        </p:nvSpPr>
        <p:spPr>
          <a:xfrm>
            <a:off x="0" y="228600"/>
            <a:ext cx="3428640" cy="48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Microsoft 1994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" descr=""/>
          <p:cNvPicPr/>
          <p:nvPr/>
        </p:nvPicPr>
        <p:blipFill>
          <a:blip r:embed="rId1"/>
          <a:stretch/>
        </p:blipFill>
        <p:spPr>
          <a:xfrm>
            <a:off x="4233960" y="-36000"/>
            <a:ext cx="5881680" cy="5669280"/>
          </a:xfrm>
          <a:prstGeom prst="rect">
            <a:avLst/>
          </a:prstGeom>
          <a:ln w="0">
            <a:noFill/>
          </a:ln>
        </p:spPr>
      </p:pic>
      <p:sp>
        <p:nvSpPr>
          <p:cNvPr id="251" name=""/>
          <p:cNvSpPr/>
          <p:nvPr/>
        </p:nvSpPr>
        <p:spPr>
          <a:xfrm>
            <a:off x="228600" y="914400"/>
            <a:ext cx="3657240" cy="42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Apple 1998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"/>
          <p:cNvSpPr/>
          <p:nvPr/>
        </p:nvSpPr>
        <p:spPr>
          <a:xfrm>
            <a:off x="0" y="4800600"/>
            <a:ext cx="4571640" cy="431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Source: https://www.webdesignmuseum.org/exhibitions/apple-1998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" descr=""/>
          <p:cNvPicPr/>
          <p:nvPr/>
        </p:nvPicPr>
        <p:blipFill>
          <a:blip r:embed="rId1"/>
          <a:stretch/>
        </p:blipFill>
        <p:spPr>
          <a:xfrm>
            <a:off x="5421240" y="360"/>
            <a:ext cx="4658400" cy="5669280"/>
          </a:xfrm>
          <a:prstGeom prst="rect">
            <a:avLst/>
          </a:prstGeom>
          <a:ln w="0">
            <a:noFill/>
          </a:ln>
        </p:spPr>
      </p:pic>
      <p:sp>
        <p:nvSpPr>
          <p:cNvPr id="254" name=""/>
          <p:cNvSpPr/>
          <p:nvPr/>
        </p:nvSpPr>
        <p:spPr>
          <a:xfrm>
            <a:off x="457200" y="685800"/>
            <a:ext cx="4800240" cy="48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2800" spc="-1" strike="noStrike">
                <a:solidFill>
                  <a:srgbClr val="000000"/>
                </a:solidFill>
                <a:latin typeface="Arial"/>
              </a:rPr>
              <a:t>Yahoo 2004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"/>
          <p:cNvSpPr/>
          <p:nvPr/>
        </p:nvSpPr>
        <p:spPr>
          <a:xfrm>
            <a:off x="0" y="5225400"/>
            <a:ext cx="548604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Source: https://www.webdesignmuseum.org/gallery/yahoo-in-2004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</a:rPr>
              <a:t>JS Old Uses ….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"/>
          <p:cNvSpPr/>
          <p:nvPr/>
        </p:nvSpPr>
        <p:spPr>
          <a:xfrm>
            <a:off x="0" y="2514600"/>
            <a:ext cx="10079640" cy="402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latin typeface="Arial"/>
              </a:rPr>
              <a:t>Do not be surprised ;)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" descr=""/>
          <p:cNvPicPr/>
          <p:nvPr/>
        </p:nvPicPr>
        <p:blipFill>
          <a:blip r:embed="rId1"/>
          <a:stretch/>
        </p:blipFill>
        <p:spPr>
          <a:xfrm>
            <a:off x="1302480" y="22680"/>
            <a:ext cx="7546680" cy="5669280"/>
          </a:xfrm>
          <a:prstGeom prst="rect">
            <a:avLst/>
          </a:prstGeom>
          <a:ln w="0">
            <a:noFill/>
          </a:ln>
        </p:spPr>
      </p:pic>
      <p:sp>
        <p:nvSpPr>
          <p:cNvPr id="259" name=""/>
          <p:cNvSpPr/>
          <p:nvPr/>
        </p:nvSpPr>
        <p:spPr>
          <a:xfrm>
            <a:off x="8849520" y="4572000"/>
            <a:ext cx="1230120" cy="111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Source:https://blog.logrocket.com/20-web-design-relics-of-the-old-internet-eb3df4ac13e7/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" descr=""/>
          <p:cNvPicPr/>
          <p:nvPr/>
        </p:nvPicPr>
        <p:blipFill>
          <a:blip r:embed="rId1"/>
          <a:stretch/>
        </p:blipFill>
        <p:spPr>
          <a:xfrm>
            <a:off x="2694960" y="476640"/>
            <a:ext cx="4761720" cy="4761720"/>
          </a:xfrm>
          <a:prstGeom prst="rect">
            <a:avLst/>
          </a:prstGeom>
          <a:ln w="0">
            <a:noFill/>
          </a:ln>
        </p:spPr>
      </p:pic>
      <p:sp>
        <p:nvSpPr>
          <p:cNvPr id="261" name=""/>
          <p:cNvSpPr/>
          <p:nvPr/>
        </p:nvSpPr>
        <p:spPr>
          <a:xfrm>
            <a:off x="228600" y="5029200"/>
            <a:ext cx="342864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Source:https://www.pinterest.com/pin/old-web-nostalgia--769130442601996155/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" descr=""/>
          <p:cNvPicPr/>
          <p:nvPr/>
        </p:nvPicPr>
        <p:blipFill>
          <a:blip r:embed="rId1"/>
          <a:stretch/>
        </p:blipFill>
        <p:spPr>
          <a:xfrm>
            <a:off x="6629400" y="0"/>
            <a:ext cx="3428640" cy="3987000"/>
          </a:xfrm>
          <a:prstGeom prst="rect">
            <a:avLst/>
          </a:prstGeom>
          <a:ln w="0">
            <a:noFill/>
          </a:ln>
        </p:spPr>
      </p:pic>
      <p:sp>
        <p:nvSpPr>
          <p:cNvPr id="263" name=""/>
          <p:cNvSpPr/>
          <p:nvPr/>
        </p:nvSpPr>
        <p:spPr>
          <a:xfrm>
            <a:off x="6379200" y="4114800"/>
            <a:ext cx="3678840" cy="23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</a:rPr>
              <a:t>Source:https://www.pinterest.com/pin/33214115995255264/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4" name="" descr=""/>
          <p:cNvPicPr/>
          <p:nvPr/>
        </p:nvPicPr>
        <p:blipFill>
          <a:blip r:embed="rId2"/>
          <a:stretch/>
        </p:blipFill>
        <p:spPr>
          <a:xfrm>
            <a:off x="3600720" y="72000"/>
            <a:ext cx="2799720" cy="3340440"/>
          </a:xfrm>
          <a:prstGeom prst="rect">
            <a:avLst/>
          </a:prstGeom>
          <a:ln w="0">
            <a:noFill/>
          </a:ln>
        </p:spPr>
      </p:pic>
      <p:sp>
        <p:nvSpPr>
          <p:cNvPr id="265" name=""/>
          <p:cNvSpPr/>
          <p:nvPr/>
        </p:nvSpPr>
        <p:spPr>
          <a:xfrm>
            <a:off x="228600" y="685800"/>
            <a:ext cx="2971440" cy="515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</a:rPr>
              <a:t>Source: https://www.pinterest.com/pin/8444318045424420/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6" name="" descr=""/>
          <p:cNvPicPr/>
          <p:nvPr/>
        </p:nvPicPr>
        <p:blipFill>
          <a:blip r:embed="rId3"/>
          <a:stretch/>
        </p:blipFill>
        <p:spPr>
          <a:xfrm>
            <a:off x="152640" y="2791440"/>
            <a:ext cx="4190400" cy="2850120"/>
          </a:xfrm>
          <a:prstGeom prst="rect">
            <a:avLst/>
          </a:prstGeom>
          <a:ln w="0">
            <a:noFill/>
          </a:ln>
        </p:spPr>
      </p:pic>
      <p:sp>
        <p:nvSpPr>
          <p:cNvPr id="267" name=""/>
          <p:cNvSpPr/>
          <p:nvPr/>
        </p:nvSpPr>
        <p:spPr>
          <a:xfrm>
            <a:off x="4343400" y="5257800"/>
            <a:ext cx="3657240" cy="373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</a:rPr>
              <a:t>Source:https://wideangle.co/blog/visitor-counter-geocities-and-the-90s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529560" y="457200"/>
            <a:ext cx="907128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</a:rPr>
              <a:t>Get to Know Our Amazing Trainees!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529560" y="196956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2a6099"/>
                </a:solidFill>
                <a:latin typeface="Arial"/>
              </a:rPr>
              <a:t>Welcome to the beginning of our new story as developers, where curious innovators, creative thinkers, and dedicated learners come together to master the MEAN stack and transform their careers!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457200" y="205740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Modern Websites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" descr=""/>
          <p:cNvPicPr/>
          <p:nvPr/>
        </p:nvPicPr>
        <p:blipFill>
          <a:blip r:embed="rId1"/>
          <a:stretch/>
        </p:blipFill>
        <p:spPr>
          <a:xfrm>
            <a:off x="925200" y="231120"/>
            <a:ext cx="8229240" cy="5325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PlaceHolder 1"/>
          <p:cNvSpPr>
            <a:spLocks noGrp="1"/>
          </p:cNvSpPr>
          <p:nvPr>
            <p:ph type="title"/>
          </p:nvPr>
        </p:nvSpPr>
        <p:spPr>
          <a:xfrm>
            <a:off x="529560" y="205740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Websites job roles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UI Design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0"/>
          </a:bodyPr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Selecting the site's layout, colors, fonts, images, and colors of various elements.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Design tools like Photoshop, HTML, CSS, JavaScript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UX Design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/>
          </a:bodyPr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Determining the placement and usability of various elements. For example, a UI designer selects the location of a "buy" button in an e-commerce site, while the UX designer ensures it's easy for users to find and use.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HTML, CSS, JavaScript, UX testing and surveys, marketing analysis tools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Front-End Programming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Programming tasks that occur in the user's browser.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JavaScript (frameworks), HTML, CSS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Database Design and Programming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8000"/>
          </a:bodyPr>
          <a:p>
            <a:pPr marL="33696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36960" indent="-252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3696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In small to medium projects, one or more people might handle designing, creating, and programming databases. In larger projects, these tasks are often divided among specialists.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36960" indent="-2527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3696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Databases like MySQL, MS SQL, MongoDB, and related tools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Back-End Programming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0000"/>
          </a:bodyPr>
          <a:p>
            <a:pPr marL="345600" indent="-259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56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Programming tasks that occur on the server, usually involving databases or application files shared among users.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56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5600" indent="-259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456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Back-end programming languages and frameworks such as C# with ASP.NET or JavaScript with Node.js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Website Security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Security tasks are multi-faceted, involving code-level security, server and database security, and data security. In large projects, specialists handle each of these tasks.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Server and Hosting Management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Configuring server settings and website files, ensuring the website runs efficiently and quickly.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Meet Your Instructor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457200" y="1172520"/>
            <a:ext cx="9071280" cy="415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34000"/>
          </a:bodyPr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Name: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Ahmed Zayed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Website: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www.ahmedzayed.net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Experience: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Over 18 years specializing in software development and digital marketing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Background: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Expert consultant and trainer known for delivering transformative strategies and solutions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Skills: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Front-End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: Mastery in HTML, CSS, JavaScript, jQuery, Angular CLI for creating engaging user interfaces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Back-End: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Proficiency in .NET framework with C#, ASP.NET (Forms, MVC, Core), Node.js, and robust RESTful APIs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Database: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Expertise in MS SQL, MySQL, and MongoDB for scalable data solutions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DevOps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: Agile/Lean development, software design, and meticulous requirements analysis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Digital Marketing: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Strategic SEO, comprehensive digital marketing planning, compelling content strategies, and effective digital advertising campaigns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Additional Skills: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Innovative UI/UX design, distinctive logo and graphic design, adept with React.js for dynamic web applications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Certifications and Education: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Bachelor of Business Administration, Ain Shams University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Microsoft Certificates Application Developer (MCAD)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61200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Specialized certifications from leading institutions like Coursera in areas from secure software design to advanced digital marketing strategies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-11016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Freelance Experience: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Successfully managed diverse projects over 11 years as a freelancer, delivering excellence and innovation for startups around the world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4688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9" name="" descr=""/>
          <p:cNvPicPr/>
          <p:nvPr/>
        </p:nvPicPr>
        <p:blipFill>
          <a:blip r:embed="rId1"/>
          <a:stretch/>
        </p:blipFill>
        <p:spPr>
          <a:xfrm>
            <a:off x="8383680" y="457200"/>
            <a:ext cx="1445760" cy="1445760"/>
          </a:xfrm>
          <a:prstGeom prst="rect">
            <a:avLst/>
          </a:prstGeom>
          <a:ln w="0">
            <a:noFill/>
          </a:ln>
        </p:spPr>
      </p:pic>
      <p:sp>
        <p:nvSpPr>
          <p:cNvPr id="220" name=""/>
          <p:cNvSpPr/>
          <p:nvPr/>
        </p:nvSpPr>
        <p:spPr>
          <a:xfrm>
            <a:off x="8421840" y="195480"/>
            <a:ext cx="1371240" cy="26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1200" spc="-1" strike="noStrike">
                <a:solidFill>
                  <a:srgbClr val="000000"/>
                </a:solidFill>
                <a:latin typeface="Arial"/>
              </a:rPr>
              <a:t>LinkedIn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SEO Optimization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000"/>
          </a:bodyPr>
          <a:p>
            <a:pPr marL="306720" indent="-23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0672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No matter the effort put into designing and developing a site, it's invisible to users who don’t know its domain name. SEO makes the site visible to search engines, involving basic setup by the front-end developer and further optimization by a digital marketing specialist.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06720" indent="-2300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0672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HTML, CSS, JavaScript (not necessarily proficient, but should have a general understanding)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Content Management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6000"/>
          </a:bodyPr>
          <a:p>
            <a:pPr marL="371520" indent="-278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7152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Creating or editing content segments such as text, images, videos, or other types of content, based on the site’s nature and purpose.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71520" indent="-27864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7152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Content management through a control panel, part of the front-end interface, used only by authorized users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User Management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0000"/>
          </a:bodyPr>
          <a:p>
            <a:pPr marL="3888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Job Description: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Adding, modifying, and deleting users, and assigning permissions to each user or user group.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Tools: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88800" indent="-291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Website control panel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About the course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Freelance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Full-Stsck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320" cy="1567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marL="432000" indent="0" algn="ctr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MEAN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MEAN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6" name="" descr=""/>
          <p:cNvPicPr/>
          <p:nvPr/>
        </p:nvPicPr>
        <p:blipFill>
          <a:blip r:embed="rId1"/>
          <a:stretch/>
        </p:blipFill>
        <p:spPr>
          <a:xfrm>
            <a:off x="299160" y="1945800"/>
            <a:ext cx="9481680" cy="2873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FAQ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43000"/>
          </a:bodyPr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Which language should I start studying?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What are the most in-demand languages in the job market?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Are there jobs for front-end developers?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Do I need to be excellent in mathematics to study programming?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Do I need to be proficient in English?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What skills are required to be an outstanding programmer?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Which framework has the most job opportunities?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What are the characteristics of a good website?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Do I need to be a graduate of a Computer Science faculty to work as a programmer?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Can I build a foundation solely with JavaScript?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Will programming jobs decrease because of artificial intelligence?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-13932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What types of websites can I create after completing this course?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8576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Tools we will use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Visual Studio Code (VS Code)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Node JS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Postman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Text Editor like (Notepad++)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529560" y="160020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JavaScript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Uses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5000"/>
          </a:bodyPr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Websites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Desktop applications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Mobile applications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Applications for smart devices like watches and TVs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IoT applications (Internet of Things)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Applications that control robots and drones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324000" indent="-243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Game development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" descr=""/>
          <p:cNvPicPr/>
          <p:nvPr/>
        </p:nvPicPr>
        <p:blipFill>
          <a:blip r:embed="rId1"/>
          <a:stretch/>
        </p:blipFill>
        <p:spPr>
          <a:xfrm>
            <a:off x="0" y="228600"/>
            <a:ext cx="10079280" cy="4650120"/>
          </a:xfrm>
          <a:prstGeom prst="rect">
            <a:avLst/>
          </a:prstGeom>
          <a:ln w="0">
            <a:noFill/>
          </a:ln>
        </p:spPr>
      </p:pic>
      <p:sp>
        <p:nvSpPr>
          <p:cNvPr id="305" name=""/>
          <p:cNvSpPr/>
          <p:nvPr/>
        </p:nvSpPr>
        <p:spPr>
          <a:xfrm>
            <a:off x="0" y="5257800"/>
            <a:ext cx="10058040" cy="2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000" spc="-1" strike="noStrike">
                <a:solidFill>
                  <a:srgbClr val="000000"/>
                </a:solidFill>
                <a:latin typeface="Arial"/>
              </a:rPr>
              <a:t>Source: </a:t>
            </a:r>
            <a:r>
              <a:rPr b="0" lang="en-US" sz="1000" spc="-1" strike="noStrike">
                <a:solidFill>
                  <a:srgbClr val="000000"/>
                </a:solidFill>
                <a:latin typeface="Tahoma"/>
                <a:ea typeface="Microsoft YaHei"/>
              </a:rPr>
              <a:t>https://www.statista.com/statistics/793628/worldwide-developer-survey-most-used-languages/</a:t>
            </a:r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About the course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228600" y="1542600"/>
            <a:ext cx="960084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7000"/>
          </a:bodyPr>
          <a:p>
            <a:pPr marL="419040" indent="-314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Level 1 (15 Sessions)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  <a:p>
            <a:pPr marL="349200" indent="-314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</a:rPr>
              <a:t>Part 1:Establishing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</a:rPr>
              <a:t>4 Sessions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(introduction, JS, OOP, TypeScript)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9200" indent="-314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Part 2:Front End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Microsoft YaHei"/>
              </a:rPr>
              <a:t>6 Sessions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(Angular)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9200" indent="-314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Part 3:Back End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Microsoft YaHei"/>
              </a:rPr>
              <a:t>5 Sessions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(MongoDB, Express JS, Node JS)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349200" indent="-31428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Course Project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 </a:t>
            </a:r>
            <a:r>
              <a:rPr b="0" lang="en-US" sz="2600" spc="-1" strike="noStrike">
                <a:solidFill>
                  <a:srgbClr val="000000"/>
                </a:solidFill>
                <a:latin typeface="Arial"/>
                <a:ea typeface="Microsoft YaHei"/>
              </a:rPr>
              <a:t>1 Session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JS Fundamentals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4159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5000"/>
          </a:bodyPr>
          <a:p>
            <a:pPr marL="2808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Window Object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808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Document Object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808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Primitive data types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Number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BigInt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String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Boolean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Undefined 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Null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68000" indent="-2106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Symbol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Variables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9" name="" descr=""/>
          <p:cNvPicPr/>
          <p:nvPr/>
        </p:nvPicPr>
        <p:blipFill>
          <a:blip r:embed="rId1"/>
          <a:stretch/>
        </p:blipFill>
        <p:spPr>
          <a:xfrm>
            <a:off x="288000" y="1371600"/>
            <a:ext cx="9504000" cy="36964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529560" y="179676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Number, String And Date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Conditional statement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If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	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Comparison Operators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728000" indent="0">
              <a:lnSpc>
                <a:spcPct val="100000"/>
              </a:lnSpc>
              <a:spcBef>
                <a:spcPts val="567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==, ===, !=, !==, &gt;, &lt;, &gt;=, &lt;=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Logical Operators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728000" indent="0">
              <a:lnSpc>
                <a:spcPct val="100000"/>
              </a:lnSpc>
              <a:spcBef>
                <a:spcPts val="567"/>
              </a:spcBef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Microsoft YaHei"/>
              </a:rPr>
              <a:t>&amp;&amp;, ||, !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</a:tabLst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Microsoft YaHei"/>
              </a:rPr>
              <a:t>Switch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0">
              <a:lnSpc>
                <a:spcPct val="100000"/>
              </a:lnSpc>
              <a:spcBef>
                <a:spcPts val="1417"/>
              </a:spcBef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Loops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for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while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do while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457200" y="228600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Thank you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529560" y="225396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Introduction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The Story Of Websites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Programming History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ARPA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1990 first website, 1992 Images, 1992 </a:t>
            </a:r>
            <a:r>
              <a:rPr b="0" lang="en-US" sz="3200" spc="-1" strike="noStrike">
                <a:solidFill>
                  <a:srgbClr val="000000"/>
                </a:solidFill>
                <a:latin typeface="Tahoma"/>
                <a:ea typeface="Microsoft YaHei"/>
              </a:rPr>
              <a:t>Mosaic the first browser.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Tahoma"/>
                <a:ea typeface="Microsoft YaHei"/>
              </a:rPr>
              <a:t>The Netscape revolution 1993.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296000"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000" spc="-1" strike="noStrike">
                <a:solidFill>
                  <a:srgbClr val="000000"/>
                </a:solidFill>
                <a:latin typeface="Tahoma"/>
                <a:ea typeface="Microsoft YaHei"/>
              </a:rPr>
              <a:t>HTML , JS 1995 – CSS 1996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1296000" indent="0"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" descr=""/>
          <p:cNvPicPr/>
          <p:nvPr/>
        </p:nvPicPr>
        <p:blipFill>
          <a:blip r:embed="rId1"/>
          <a:stretch/>
        </p:blipFill>
        <p:spPr>
          <a:xfrm>
            <a:off x="2671200" y="-35640"/>
            <a:ext cx="5480640" cy="5669280"/>
          </a:xfrm>
          <a:prstGeom prst="rect">
            <a:avLst/>
          </a:prstGeom>
          <a:ln w="0">
            <a:noFill/>
          </a:ln>
        </p:spPr>
      </p:pic>
      <p:sp>
        <p:nvSpPr>
          <p:cNvPr id="227" name=""/>
          <p:cNvSpPr/>
          <p:nvPr/>
        </p:nvSpPr>
        <p:spPr>
          <a:xfrm>
            <a:off x="0" y="5029200"/>
            <a:ext cx="26708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Source: https://www.pingdom.com/blog/a-history-of-the-dynamic-web/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"/>
          <p:cNvSpPr/>
          <p:nvPr/>
        </p:nvSpPr>
        <p:spPr>
          <a:xfrm>
            <a:off x="50436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Old Websites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9" name="" descr=""/>
          <p:cNvPicPr/>
          <p:nvPr/>
        </p:nvPicPr>
        <p:blipFill>
          <a:blip r:embed="rId1"/>
          <a:stretch/>
        </p:blipFill>
        <p:spPr>
          <a:xfrm>
            <a:off x="3200400" y="1503360"/>
            <a:ext cx="6857640" cy="4668480"/>
          </a:xfrm>
          <a:prstGeom prst="rect">
            <a:avLst/>
          </a:prstGeom>
          <a:ln w="0">
            <a:noFill/>
          </a:ln>
        </p:spPr>
      </p:pic>
      <p:sp>
        <p:nvSpPr>
          <p:cNvPr id="230" name=""/>
          <p:cNvSpPr/>
          <p:nvPr/>
        </p:nvSpPr>
        <p:spPr>
          <a:xfrm>
            <a:off x="685800" y="2057400"/>
            <a:ext cx="2742840" cy="34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First Website 1991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"/>
          <p:cNvSpPr/>
          <p:nvPr/>
        </p:nvSpPr>
        <p:spPr>
          <a:xfrm>
            <a:off x="84600" y="5029200"/>
            <a:ext cx="2971440" cy="601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00000"/>
                </a:solidFill>
                <a:latin typeface="Arial"/>
              </a:rPr>
              <a:t>Source: https://www.webdesignmuseum.org/exhibitions/the-world-s-first-website-1991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"/>
          <p:cNvSpPr/>
          <p:nvPr/>
        </p:nvSpPr>
        <p:spPr>
          <a:xfrm>
            <a:off x="156600" y="5304600"/>
            <a:ext cx="3657240" cy="40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000000"/>
                </a:solidFill>
                <a:latin typeface="Arial"/>
              </a:rPr>
              <a:t>Source: https://webflow.com/blog/90s-website-design</a:t>
            </a:r>
            <a:endParaRPr b="0" lang="en-US" sz="1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"/>
          <p:cNvSpPr/>
          <p:nvPr/>
        </p:nvSpPr>
        <p:spPr>
          <a:xfrm>
            <a:off x="229320" y="1600560"/>
            <a:ext cx="3428640" cy="193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000000"/>
                </a:solidFill>
                <a:latin typeface="Arial"/>
              </a:rPr>
              <a:t>AuctionWeb (eBay)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In 1995, auctions went virtual. AuctionBay — later changed to eBay — was a weekend coding project that turned into an internet staple. 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4" name="" descr=""/>
          <p:cNvPicPr/>
          <p:nvPr/>
        </p:nvPicPr>
        <p:blipFill>
          <a:blip r:embed="rId1"/>
          <a:stretch/>
        </p:blipFill>
        <p:spPr>
          <a:xfrm>
            <a:off x="3658320" y="0"/>
            <a:ext cx="6433200" cy="5669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</TotalTime>
  <Application>LibreOffice/7.5.4.2$Windows_X86_64 LibreOffice_project/36ccfdc35048b057fd9854c757a8b67ec53977b6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2024-07-09T18:22:30Z</dcterms:created>
  <dc:creator/>
  <dc:description/>
  <dc:language>en-US</dc:language>
  <cp:lastModifiedBy/>
  <dcterms:modified xsi:type="dcterms:W3CDTF">2024-07-10T04:52:54Z</dcterms:modified>
  <cp:revision>34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